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0" r:id="rId4"/>
  </p:sldIdLst>
  <p:sldSz cx="9601200" cy="12801600" type="A3"/>
  <p:notesSz cx="6858000" cy="12192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E11EC0-51FB-5A00-2C98-087CB5767075}" name="Monika Schmitz" initials="MS" userId="6a1854e84ff42fc5" providerId="Windows Live"/>
  <p188:author id="{9C3F97D9-D1B3-5FBB-E84B-11D606AB0A44}" name="Teresa Greither" initials="TG" userId="f0602d672263373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F4FD2-7DEB-6118-793D-A39903B71A53}">
  <a:tblStyle styleId="{325F4FD2-7DEB-6118-793D-A39903B71A53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1"/>
    <p:restoredTop sz="94048" autoAdjust="0"/>
  </p:normalViewPr>
  <p:slideViewPr>
    <p:cSldViewPr>
      <p:cViewPr varScale="1">
        <p:scale>
          <a:sx n="48" d="100"/>
          <a:sy n="48" d="100"/>
        </p:scale>
        <p:origin x="3536" y="528"/>
      </p:cViewPr>
      <p:guideLst>
        <p:guide orient="horz" pos="40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4414AF-5702-3647-A43C-D80D567F1AC6}" type="datetimeFigureOut">
              <a:rPr lang="de-DE"/>
              <a:t>23.02.25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885950" y="1524000"/>
            <a:ext cx="30861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401"/>
            <a:ext cx="5486400" cy="4800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A1EEA8-7065-FC4C-B20E-7A44623D2474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F73A-72F2-8E94-D5B9-27C7181413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74089-ECD0-C944-2D54-494F46B35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2E1FB-366E-109D-C217-34D0D7B6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3A34B-94C1-626C-4E5D-D941EEA51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80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7F5E5-A409-55A0-0940-4C107B3652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C99B6-687C-B8FB-EF3B-B07C12C3C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77897-8376-E40E-5A45-2A8A67BF9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88D2-650A-AB24-F9FB-7836CADCE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1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Dreieck 20"/>
          <p:cNvSpPr/>
          <p:nvPr userDrawn="1"/>
        </p:nvSpPr>
        <p:spPr bwMode="auto">
          <a:xfrm rot="5400000">
            <a:off x="-570850" y="570850"/>
            <a:ext cx="2008315" cy="86661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85401" y="8063270"/>
            <a:ext cx="5830404" cy="14684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6741" y="3942945"/>
            <a:ext cx="5970960" cy="3443671"/>
          </a:xfrm>
          <a:prstGeom prst="rect">
            <a:avLst/>
          </a:prstGeom>
        </p:spPr>
        <p:txBody>
          <a:bodyPr anchor="ctr"/>
          <a:lstStyle>
            <a:lvl1pPr algn="ctr">
              <a:defRPr sz="2835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  <a:endParaRPr dirty="0"/>
          </a:p>
        </p:txBody>
      </p:sp>
      <p:sp>
        <p:nvSpPr>
          <p:cNvPr id="2" name="Parallelogramm 1">
            <a:extLst>
              <a:ext uri="{FF2B5EF4-FFF2-40B4-BE49-F238E27FC236}">
                <a16:creationId xmlns:a16="http://schemas.microsoft.com/office/drawing/2014/main" id="{3A9E4AAA-3D5D-1005-0F3C-F96EDF5861D9}"/>
              </a:ext>
            </a:extLst>
          </p:cNvPr>
          <p:cNvSpPr/>
          <p:nvPr userDrawn="1"/>
        </p:nvSpPr>
        <p:spPr bwMode="auto">
          <a:xfrm rot="16199998">
            <a:off x="7139741" y="10323846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B03804B0-49B5-F0D8-5AC2-0EE0C9CDF708}"/>
              </a:ext>
            </a:extLst>
          </p:cNvPr>
          <p:cNvSpPr/>
          <p:nvPr userDrawn="1"/>
        </p:nvSpPr>
        <p:spPr bwMode="auto">
          <a:xfrm rot="16199998">
            <a:off x="5061345" y="3689272"/>
            <a:ext cx="8837038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2C0669AF-87C4-BB18-C06C-20303BCD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26" y="11657384"/>
            <a:ext cx="2794149" cy="900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283133" y="2334493"/>
            <a:ext cx="4826338" cy="1812655"/>
          </a:xfrm>
          <a:prstGeom prst="rect">
            <a:avLst/>
          </a:prstGeom>
        </p:spPr>
        <p:txBody>
          <a:bodyPr anchor="ctr"/>
          <a:lstStyle>
            <a:lvl1pPr>
              <a:defRPr sz="2205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283133" y="4464860"/>
            <a:ext cx="4826338" cy="712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BBB8A-BC88-1F8D-EC35-7A20CB79DDF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8734601" y="10773299"/>
            <a:ext cx="866603" cy="2028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6827776" y="9569245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0920" y="2986632"/>
            <a:ext cx="7746883" cy="8296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7709408" y="11777846"/>
            <a:ext cx="528401" cy="589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‹Nr.›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765043" y="1503111"/>
            <a:ext cx="1878414" cy="34832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5310794" y="3423805"/>
            <a:ext cx="7714209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734601" y="-1"/>
            <a:ext cx="866603" cy="33545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>
            <a:extLst>
              <a:ext uri="{FF2B5EF4-FFF2-40B4-BE49-F238E27FC236}">
                <a16:creationId xmlns:a16="http://schemas.microsoft.com/office/drawing/2014/main" id="{BA22B664-B4C0-905A-E417-1FE57A707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EFE93-C827-0F41-F503-47220092FEAF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73718" y="4411293"/>
            <a:ext cx="5135756" cy="2474450"/>
          </a:xfrm>
          <a:prstGeom prst="rect">
            <a:avLst/>
          </a:prstGeom>
        </p:spPr>
        <p:txBody>
          <a:bodyPr/>
          <a:lstStyle>
            <a:lvl1pPr>
              <a:defRPr sz="315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73717" y="7167542"/>
            <a:ext cx="5135643" cy="128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405E4C9B-CF2F-BC41-D155-05AF69B9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4E3B1-E3A4-AA42-01E3-61F2B7094E7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4797484" y="0"/>
            <a:ext cx="4813070" cy="1280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486298" y="3040433"/>
            <a:ext cx="3843598" cy="8306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5256944" y="3040434"/>
            <a:ext cx="3843598" cy="829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D0975B2-35F7-AA47-0DCB-AAB14DC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87334-C4D7-4237-8B31-C867E5827EA3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976F69-1DB2-10E1-CFAC-B49183278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>
            <a:extLst>
              <a:ext uri="{FF2B5EF4-FFF2-40B4-BE49-F238E27FC236}">
                <a16:creationId xmlns:a16="http://schemas.microsoft.com/office/drawing/2014/main" id="{C1B7575E-E46B-04EE-AC85-1819F9158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2" r:id="rId5"/>
  </p:sldLayoutIdLst>
  <p:hf hdr="0"/>
  <p:txStyles>
    <p:titleStyle>
      <a:lvl1pPr algn="l">
        <a:spcBef>
          <a:spcPts val="0"/>
        </a:spcBef>
        <a:spcAft>
          <a:spcPts val="0"/>
        </a:spcAft>
        <a:defRPr sz="2205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5pPr>
      <a:lvl6pPr marL="360083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6pPr>
      <a:lvl7pPr marL="720165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7pPr>
      <a:lvl8pPr marL="1080248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8pPr>
      <a:lvl9pPr marL="1440330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1pPr>
      <a:lvl2pPr marL="360083"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2pPr>
      <a:lvl3pPr marL="720165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080248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44033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1980455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6pPr>
      <a:lvl7pPr marL="2340538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7pPr>
      <a:lvl8pPr marL="2700619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8pPr>
      <a:lvl9pPr marL="3060701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1pPr>
      <a:lvl2pPr marL="360083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2pPr>
      <a:lvl3pPr marL="720165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3pPr>
      <a:lvl4pPr marL="1080248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4pPr>
      <a:lvl5pPr marL="144033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5pPr>
      <a:lvl6pPr marL="1800412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6pPr>
      <a:lvl7pPr marL="2160496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7pPr>
      <a:lvl8pPr marL="2520577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8pPr>
      <a:lvl9pPr marL="2880661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warm welcome </a:t>
            </a:r>
            <a:br>
              <a:rPr lang="en-gb" sz="5400" b="1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today's workshop!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29579A-A72E-537C-636D-17531733749B}"/>
              </a:ext>
            </a:extLst>
          </p:cNvPr>
          <p:cNvSpPr txBox="1">
            <a:spLocks/>
          </p:cNvSpPr>
          <p:nvPr/>
        </p:nvSpPr>
        <p:spPr bwMode="auto">
          <a:xfrm>
            <a:off x="0" y="6390144"/>
            <a:ext cx="9193088" cy="418712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2835" b="1">
                <a:solidFill>
                  <a:srgbClr val="0053A4"/>
                </a:solidFill>
                <a:latin typeface="+mj-lt"/>
                <a:ea typeface="+mj-ea"/>
                <a:cs typeface="Arial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5pPr>
            <a:lvl6pPr marL="360083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6pPr>
            <a:lvl7pPr marL="720165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7pPr>
            <a:lvl8pPr marL="1080248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8pPr>
            <a:lvl9pPr marL="1440330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9pPr>
          </a:lstStyle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gb" sz="4800" b="1" i="0" u="none" baseline="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strong </a:t>
            </a:r>
            <a:r>
              <a:rPr lang="en-GB" sz="4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r>
              <a:rPr lang="en-gb" sz="4800" b="1" i="0" u="none" baseline="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gb" sz="4800" b="1" i="0" u="none" baseline="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individual boundaries</a:t>
            </a:r>
          </a:p>
        </p:txBody>
      </p:sp>
      <p:pic>
        <p:nvPicPr>
          <p:cNvPr id="3" name="Picture 7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DA68D260-3185-2BF3-C6F0-C93A14D58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6544" r="8036" b="28278"/>
          <a:stretch/>
        </p:blipFill>
        <p:spPr bwMode="auto">
          <a:xfrm>
            <a:off x="1740709" y="2944416"/>
            <a:ext cx="5711670" cy="37653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E32016D-6EEB-9AAA-C232-0C52DFA6D75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DF2BB-8922-2A48-9980-DF6422777FE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48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Look, act, help</a:t>
            </a:r>
            <a:endParaRPr lang="en-gb" sz="48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EC90E-794E-A4CE-920B-28833FEA8BCB}"/>
              </a:ext>
            </a:extLst>
          </p:cNvPr>
          <p:cNvSpPr txBox="1">
            <a:spLocks/>
          </p:cNvSpPr>
          <p:nvPr/>
        </p:nvSpPr>
        <p:spPr bwMode="auto">
          <a:xfrm>
            <a:off x="975482" y="6775631"/>
            <a:ext cx="8040960" cy="44497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buFont typeface="Arial"/>
              <a:defRPr sz="1575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1pPr>
            <a:lvl2pPr marL="360083" algn="l">
              <a:spcBef>
                <a:spcPts val="0"/>
              </a:spcBef>
              <a:spcAft>
                <a:spcPts val="0"/>
              </a:spcAft>
              <a:buFont typeface="Arial"/>
              <a:defRPr sz="1575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2pPr>
            <a:lvl3pPr marL="720165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3pPr>
            <a:lvl4pPr marL="1080248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4pPr>
            <a:lvl5pPr marL="144033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5pPr>
            <a:lvl6pPr marL="1980455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538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619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701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gb" sz="3200" b="1" i="0" u="none" baseline="0">
                <a:solidFill>
                  <a:schemeClr val="accent2"/>
                </a:solidFill>
              </a:rPr>
              <a:t>During or after the situation</a:t>
            </a:r>
            <a:endParaRPr lang="en-gb" sz="3200" dirty="0"/>
          </a:p>
          <a:p>
            <a:pPr algn="l" rtl="0">
              <a:defRPr/>
            </a:pPr>
            <a:endParaRPr lang="en-gb" sz="2400" dirty="0"/>
          </a:p>
          <a:p>
            <a:pPr algn="l" rtl="0">
              <a:defRPr/>
            </a:pPr>
            <a:r>
              <a:rPr lang="en-gb" sz="2400" b="1" i="0" u="none" baseline="0"/>
              <a:t>Addressing the person affected</a:t>
            </a:r>
          </a:p>
          <a:p>
            <a:pPr marL="342900" indent="-342900" algn="l" rtl="0">
              <a:buFont typeface="Wingdings"/>
              <a:buChar char="§"/>
              <a:defRPr/>
            </a:pPr>
            <a:r>
              <a:rPr lang="en-gb" sz="2400" b="0" i="0" u="none" baseline="0"/>
              <a:t>Ask about the observed event</a:t>
            </a:r>
          </a:p>
          <a:p>
            <a:pPr marL="342900" indent="-342900" algn="l" rtl="0">
              <a:buFont typeface="Wingdings"/>
              <a:buChar char="§"/>
              <a:defRPr/>
            </a:pPr>
            <a:r>
              <a:rPr lang="en-gb" sz="2400" b="0" i="0" u="none" baseline="0"/>
              <a:t>Offer support</a:t>
            </a:r>
          </a:p>
          <a:p>
            <a:pPr algn="l" rtl="0">
              <a:defRPr/>
            </a:pPr>
            <a:endParaRPr lang="en-gb" sz="2400" b="1" dirty="0">
              <a:solidFill>
                <a:schemeClr val="accent2"/>
              </a:solidFill>
            </a:endParaRPr>
          </a:p>
          <a:p>
            <a:pPr algn="l" rtl="0">
              <a:defRPr/>
            </a:pPr>
            <a:r>
              <a:rPr lang="en-gb" sz="2400" b="1" i="0" u="none" baseline="0"/>
              <a:t>Involve adults/contact persons</a:t>
            </a:r>
          </a:p>
          <a:p>
            <a:pPr marL="457200" indent="-457200" algn="l" rtl="0">
              <a:buFont typeface="Wingdings"/>
              <a:buChar char="§"/>
              <a:defRPr/>
            </a:pPr>
            <a:r>
              <a:rPr lang="en-gb" sz="2400" b="0" i="0" u="none" baseline="0"/>
              <a:t>Adult person in the club </a:t>
            </a:r>
          </a:p>
          <a:p>
            <a:pPr marL="457200" indent="-457200" algn="l" rtl="0">
              <a:buFont typeface="Wingdings"/>
              <a:buChar char="§"/>
              <a:defRPr/>
            </a:pPr>
            <a:r>
              <a:rPr lang="en-gb" sz="2400" b="0" i="0" u="none" baseline="0"/>
              <a:t>Contact person of the club, association</a:t>
            </a:r>
          </a:p>
          <a:p>
            <a:pPr marL="457200" indent="-457200" algn="l" rtl="0">
              <a:buFont typeface="Wingdings"/>
              <a:buChar char="§"/>
              <a:defRPr/>
            </a:pPr>
            <a:r>
              <a:rPr lang="en-gb" sz="2400" b="0" i="0" u="none" baseline="0"/>
              <a:t>Other reporting centres/assistance systems</a:t>
            </a:r>
          </a:p>
          <a:p>
            <a:pPr marL="342900" indent="-342900" algn="l" rtl="0">
              <a:buFont typeface="Arial"/>
              <a:buChar char="•"/>
              <a:defRPr/>
            </a:pPr>
            <a:endParaRPr lang="en-gb" sz="2400" dirty="0"/>
          </a:p>
          <a:p>
            <a:pPr marL="342900" indent="-342900" algn="l" rtl="0">
              <a:buFont typeface="Arial"/>
              <a:buChar char="•"/>
              <a:defRPr/>
            </a:pPr>
            <a:endParaRPr lang="en-gb" sz="2400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82560579-6B75-525B-CE07-621F5A808227}"/>
              </a:ext>
            </a:extLst>
          </p:cNvPr>
          <p:cNvSpPr txBox="1">
            <a:spLocks/>
          </p:cNvSpPr>
          <p:nvPr/>
        </p:nvSpPr>
        <p:spPr bwMode="auto">
          <a:xfrm>
            <a:off x="975482" y="2027866"/>
            <a:ext cx="7650235" cy="4444942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buFont typeface="Arial"/>
              <a:defRPr sz="1575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1pPr>
            <a:lvl2pPr marL="360083" algn="l">
              <a:spcBef>
                <a:spcPts val="0"/>
              </a:spcBef>
              <a:spcAft>
                <a:spcPts val="0"/>
              </a:spcAft>
              <a:buFont typeface="Arial"/>
              <a:defRPr sz="1575"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2pPr>
            <a:lvl3pPr marL="720165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3pPr>
            <a:lvl4pPr marL="1080248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4pPr>
            <a:lvl5pPr marL="1440330" algn="l">
              <a:spcBef>
                <a:spcPts val="0"/>
              </a:spcBef>
              <a:spcAft>
                <a:spcPts val="0"/>
              </a:spcAft>
              <a:buFont typeface="Arial"/>
              <a:defRPr>
                <a:solidFill>
                  <a:srgbClr val="0053A4"/>
                </a:solidFill>
                <a:latin typeface="+mn-lt"/>
                <a:ea typeface="+mn-ea"/>
                <a:cs typeface="+mn-cs"/>
              </a:defRPr>
            </a:lvl5pPr>
            <a:lvl6pPr marL="1980455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538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619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701" indent="-180042" algn="l" defTabSz="720165">
              <a:spcBef>
                <a:spcPts val="0"/>
              </a:spcBef>
              <a:buFont typeface="Arial"/>
              <a:buChar char="•"/>
              <a:defRPr sz="157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gb" sz="3200" b="1" i="0" u="none" baseline="0">
                <a:solidFill>
                  <a:schemeClr val="accent2"/>
                </a:solidFill>
              </a:rPr>
              <a:t>During the situation</a:t>
            </a:r>
            <a:endParaRPr lang="en-gb" sz="3200" dirty="0"/>
          </a:p>
          <a:p>
            <a:pPr algn="l" rtl="0">
              <a:defRPr/>
            </a:pPr>
            <a:endParaRPr lang="en-gb" sz="2400" dirty="0"/>
          </a:p>
          <a:p>
            <a:pPr algn="l" rtl="0">
              <a:defRPr/>
            </a:pPr>
            <a:r>
              <a:rPr lang="en-gb" sz="2400" b="1" i="0" u="none" baseline="0"/>
              <a:t>Remain present</a:t>
            </a:r>
            <a:endParaRPr lang="en-gb" sz="2400" dirty="0"/>
          </a:p>
          <a:p>
            <a:pPr marL="342900" indent="-342900" algn="l" rtl="0">
              <a:buFont typeface="Wingdings"/>
              <a:buChar char="§"/>
              <a:defRPr/>
            </a:pPr>
            <a:r>
              <a:rPr lang="en-gb" sz="2400" b="0" i="0" u="none" baseline="0"/>
              <a:t>Stay in the room </a:t>
            </a:r>
          </a:p>
          <a:p>
            <a:pPr marL="342900" indent="-342900" algn="l" rtl="0">
              <a:buFont typeface="Wingdings"/>
              <a:buChar char="§"/>
              <a:defRPr/>
            </a:pPr>
            <a:r>
              <a:rPr lang="en-gb" sz="2400" b="0" i="0" u="none" baseline="0"/>
              <a:t>Offer support afterwards</a:t>
            </a:r>
          </a:p>
          <a:p>
            <a:pPr algn="l" rtl="0">
              <a:defRPr/>
            </a:pPr>
            <a:endParaRPr lang="en-gb" sz="2400" dirty="0"/>
          </a:p>
          <a:p>
            <a:pPr algn="l" rtl="0">
              <a:defRPr/>
            </a:pPr>
            <a:r>
              <a:rPr lang="en-gb" sz="2400" b="1" i="0" u="none" baseline="0"/>
              <a:t>Distract</a:t>
            </a:r>
            <a:endParaRPr lang="en-gb" sz="2400" dirty="0"/>
          </a:p>
          <a:p>
            <a:pPr marL="342900" indent="-342900" algn="l" rtl="0">
              <a:buFont typeface="Wingdings"/>
              <a:buChar char="§"/>
              <a:defRPr/>
            </a:pPr>
            <a:r>
              <a:rPr lang="en-gb" sz="2400" b="0" i="0" u="none" baseline="0"/>
              <a:t>Get creative and focus attention on something else</a:t>
            </a:r>
          </a:p>
          <a:p>
            <a:pPr marL="342900" indent="-342900" algn="l" rtl="0">
              <a:buFont typeface="Wingdings"/>
              <a:buChar char="§"/>
              <a:defRPr/>
            </a:pPr>
            <a:r>
              <a:rPr lang="en-gb" sz="2400" b="0" i="0" u="none" baseline="0"/>
              <a:t>e.g. by asking the person concerned something</a:t>
            </a:r>
          </a:p>
          <a:p>
            <a:pPr algn="l" rtl="0">
              <a:defRPr/>
            </a:pPr>
            <a:endParaRPr lang="en-gb" sz="24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E5D79DC-9E56-9B63-46E0-37663092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8050" y="10073208"/>
            <a:ext cx="2837667" cy="2837667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DF7A377-02A4-3F7A-D526-0697EBE6E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23517" y="1583979"/>
            <a:ext cx="2276872" cy="22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9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1409106-5532-BCC3-D946-D050E8E917B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0E46-1BF7-8834-FBF1-2FE4BFF4BE0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44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I contact?</a:t>
            </a:r>
            <a:endParaRPr lang="en-gb" sz="4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70234E04-D3D4-4B2A-5841-F49ECF67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6544" r="8036" b="28278"/>
          <a:stretch/>
        </p:blipFill>
        <p:spPr bwMode="auto">
          <a:xfrm>
            <a:off x="1992288" y="2336150"/>
            <a:ext cx="5073454" cy="33445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838562-7647-0B27-70C3-CB63402CC1D3}"/>
              </a:ext>
            </a:extLst>
          </p:cNvPr>
          <p:cNvSpPr txBox="1"/>
          <p:nvPr/>
        </p:nvSpPr>
        <p:spPr>
          <a:xfrm>
            <a:off x="912167" y="6603464"/>
            <a:ext cx="77768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 typeface="+mj-lt"/>
              <a:buAutoNum type="arabicPeriod"/>
              <a:defRPr/>
            </a:pPr>
            <a:r>
              <a:rPr lang="en-gb" sz="2400" b="0" i="0" u="none" baseline="0" dirty="0">
                <a:solidFill>
                  <a:srgbClr val="FF0000"/>
                </a:solidFill>
                <a:highlight>
                  <a:srgbClr val="FFFF00"/>
                </a:highlight>
              </a:rPr>
              <a:t>Contact persons in the club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endParaRPr lang="en-gb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gb" sz="2400" b="0" i="0" u="none" baseline="0" dirty="0">
                <a:solidFill>
                  <a:srgbClr val="FF0000"/>
                </a:solidFill>
                <a:highlight>
                  <a:srgbClr val="FFFF00"/>
                </a:highlight>
              </a:rPr>
              <a:t>Name local contact points/cooperation partners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endParaRPr lang="en-gb" sz="2400" dirty="0">
              <a:highlight>
                <a:srgbClr val="FFFF00"/>
              </a:highlight>
            </a:endParaRPr>
          </a:p>
          <a:p>
            <a:pPr marL="457200" indent="-457200" algn="l" rtl="0">
              <a:buFont typeface="+mj-lt"/>
              <a:buAutoNum type="arabicPeriod"/>
              <a:defRPr/>
            </a:pPr>
            <a:r>
              <a:rPr lang="en-gb" sz="2400" b="0" i="0" u="none" baseline="0" dirty="0">
                <a:solidFill>
                  <a:srgbClr val="FF0000"/>
                </a:solidFill>
                <a:highlight>
                  <a:srgbClr val="FFFF00"/>
                </a:highlight>
              </a:rPr>
              <a:t>Name contact points of the association/state sports association or similar</a:t>
            </a:r>
          </a:p>
          <a:p>
            <a:pPr marL="457200" indent="-457200" algn="l" rtl="0">
              <a:buFont typeface="+mj-lt"/>
              <a:buAutoNum type="arabicPeriod"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206986"/>
      </p:ext>
    </p:extLst>
  </p:cSld>
  <p:clrMapOvr>
    <a:masterClrMapping/>
  </p:clrMapOvr>
</p:sld>
</file>

<file path=ppt/theme/theme1.xml><?xml version="1.0" encoding="utf-8"?>
<a:theme xmlns:a="http://schemas.openxmlformats.org/drawingml/2006/main" name="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</Words>
  <Application>Microsoft Macintosh PowerPoint</Application>
  <DocSecurity>0</DocSecurity>
  <PresentationFormat>A3-Papier (297 x 420 mm)</PresentationFormat>
  <Paragraphs>32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Seriös</vt:lpstr>
      <vt:lpstr>A warm welcome  to today's workshop!</vt:lpstr>
      <vt:lpstr>Look, act, help</vt:lpstr>
      <vt:lpstr>Who can I contact?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von Safe Clubs</dc:title>
  <dc:subject/>
  <dc:creator>Breyer Elena</dc:creator>
  <cp:keywords/>
  <dc:description/>
  <cp:lastModifiedBy>Monika Schmitz</cp:lastModifiedBy>
  <cp:revision>194</cp:revision>
  <dcterms:created xsi:type="dcterms:W3CDTF">2022-02-15T12:17:40Z</dcterms:created>
  <dcterms:modified xsi:type="dcterms:W3CDTF">2025-02-23T08:33:50Z</dcterms:modified>
  <cp:category/>
  <dc:identifier/>
  <cp:contentStatus/>
  <dc:language/>
  <cp:version/>
</cp:coreProperties>
</file>